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7" r:id="rId2"/>
    <p:sldId id="259" r:id="rId3"/>
    <p:sldId id="294" r:id="rId4"/>
    <p:sldId id="295" r:id="rId5"/>
    <p:sldId id="262" r:id="rId6"/>
    <p:sldId id="285" r:id="rId7"/>
    <p:sldId id="293" r:id="rId8"/>
    <p:sldId id="273" r:id="rId9"/>
    <p:sldId id="274" r:id="rId10"/>
    <p:sldId id="266" r:id="rId11"/>
    <p:sldId id="268" r:id="rId12"/>
    <p:sldId id="271" r:id="rId13"/>
    <p:sldId id="286" r:id="rId14"/>
    <p:sldId id="275" r:id="rId15"/>
    <p:sldId id="276" r:id="rId16"/>
    <p:sldId id="277" r:id="rId17"/>
    <p:sldId id="280" r:id="rId18"/>
    <p:sldId id="281" r:id="rId19"/>
    <p:sldId id="282" r:id="rId20"/>
    <p:sldId id="270" r:id="rId21"/>
    <p:sldId id="289" r:id="rId22"/>
    <p:sldId id="300" r:id="rId23"/>
    <p:sldId id="301" r:id="rId24"/>
    <p:sldId id="263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8720" autoAdjust="0"/>
    <p:restoredTop sz="97137" autoAdjust="0"/>
  </p:normalViewPr>
  <p:slideViewPr>
    <p:cSldViewPr snapToGrid="0" snapToObjects="1">
      <p:cViewPr>
        <p:scale>
          <a:sx n="94" d="100"/>
          <a:sy n="94" d="100"/>
        </p:scale>
        <p:origin x="-2192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9" d="100"/>
        <a:sy n="119" d="100"/>
      </p:scale>
      <p:origin x="0" y="15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08FB6-2B89-AA4F-A152-866746F98223}" type="datetime1">
              <a:rPr lang="en-US" smtClean="0"/>
              <a:t>1/5/16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DCE8E-5EC0-3943-974B-B076EF24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766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g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A9F8AD-BB6C-304B-9919-0D6D3B2C985B}" type="datetime1">
              <a:rPr lang="en-US" smtClean="0"/>
              <a:t>1/5/16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21823-D201-684A-8E1C-0ABE219454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167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CREATE AN</a:t>
            </a:r>
            <a:r>
              <a:rPr lang="en-US" baseline="0" dirty="0" smtClean="0"/>
              <a:t> ACCOUNT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21823-D201-684A-8E1C-0ABE219454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91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do we interact</a:t>
            </a:r>
            <a:r>
              <a:rPr lang="en-US" baseline="0" dirty="0" smtClean="0"/>
              <a:t> with the internet?</a:t>
            </a:r>
          </a:p>
          <a:p>
            <a:r>
              <a:rPr lang="en-US" baseline="0" dirty="0" smtClean="0"/>
              <a:t>On what devices – laptops, desktops, tablets, smartphones</a:t>
            </a:r>
          </a:p>
          <a:p>
            <a:r>
              <a:rPr lang="en-US" baseline="0" dirty="0" smtClean="0"/>
              <a:t>What do we do on it?</a:t>
            </a:r>
          </a:p>
          <a:p>
            <a:r>
              <a:rPr lang="en-US" baseline="0" dirty="0" smtClean="0"/>
              <a:t>Let’s pick a website.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21823-D201-684A-8E1C-0ABE219454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53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Front end –</a:t>
            </a:r>
            <a:r>
              <a:rPr lang="en-US" baseline="0" dirty="0" smtClean="0"/>
              <a:t> you’ll see that these three languages run in conjunction</a:t>
            </a:r>
          </a:p>
          <a:p>
            <a:r>
              <a:rPr lang="en-US" baseline="0" dirty="0" smtClean="0"/>
              <a:t>Back end – small programs will usually be written in one of these.  Big corporations though, have several back end servers running</a:t>
            </a:r>
          </a:p>
          <a:p>
            <a:r>
              <a:rPr lang="en-US" baseline="0" dirty="0" smtClean="0"/>
              <a:t>Is there a best language?  Depends on who you ask.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21823-D201-684A-8E1C-0ABE219454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482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 our sample dataset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21823-D201-684A-8E1C-0ABE2194541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0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321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35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GA: Intro To Web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782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3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US" dirty="0" smtClean="0"/>
              <a:t>GA: Intro To Web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80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917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476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192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606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168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GA: Intro To Web Programming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18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6563F-FB8E-C742-B053-AFC0580CC65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5473" y="274638"/>
            <a:ext cx="941327" cy="94132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GA: Web Development, Let’s Break It Down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003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 ftr="0"/>
  <p:txStyles>
    <p:titleStyle>
      <a:lvl1pPr algn="l" defTabSz="457200" rtl="0" eaLnBrk="1" latinLnBrk="0" hangingPunct="1">
        <a:spcBef>
          <a:spcPct val="0"/>
        </a:spcBef>
        <a:buNone/>
        <a:defRPr sz="3200" b="0" i="0" u="none" kern="1200">
          <a:solidFill>
            <a:schemeClr val="tx1"/>
          </a:solidFill>
          <a:latin typeface="News706BT-BoldC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News706BT-RomanC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News706BT-RomanC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News706BT-RomanC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News706BT-RomanC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News706BT-RomanC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etbootstrap.com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brackets.io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indows.github.com" TargetMode="External"/><Relationship Id="rId4" Type="http://schemas.openxmlformats.org/officeDocument/2006/relationships/hyperlink" Target="https://mac.github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beslow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decademy.com/" TargetMode="External"/><Relationship Id="rId4" Type="http://schemas.openxmlformats.org/officeDocument/2006/relationships/hyperlink" Target="stackoverflow.com" TargetMode="External"/><Relationship Id="rId5" Type="http://schemas.openxmlformats.org/officeDocument/2006/relationships/hyperlink" Target="http://codepen.io/" TargetMode="External"/><Relationship Id="rId6" Type="http://schemas.openxmlformats.org/officeDocument/2006/relationships/hyperlink" Target="dash.generalassemb.ly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schools.com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christa@generalassemb.ly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github.co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Web Development</a:t>
            </a:r>
            <a:br>
              <a:rPr lang="en-US" dirty="0" smtClean="0"/>
            </a:br>
            <a:r>
              <a:rPr lang="en-US" dirty="0" smtClean="0"/>
              <a:t>			Let’s Break It Down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Scott Beslow</a:t>
            </a:r>
          </a:p>
          <a:p>
            <a:r>
              <a:rPr lang="en-US" dirty="0" smtClean="0"/>
              <a:t>General Assembly - Chicago</a:t>
            </a:r>
          </a:p>
          <a:p>
            <a:r>
              <a:rPr lang="en-US" dirty="0" smtClean="0"/>
              <a:t>January </a:t>
            </a:r>
            <a:r>
              <a:rPr lang="en-US" dirty="0"/>
              <a:t>5</a:t>
            </a:r>
            <a:r>
              <a:rPr lang="en-US" dirty="0" smtClean="0"/>
              <a:t>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03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36"/>
    </mc:Choice>
    <mc:Fallback xmlns="">
      <p:transition xmlns:p14="http://schemas.microsoft.com/office/powerpoint/2010/main" spd="slow" advTm="603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same problem</a:t>
            </a:r>
            <a:br>
              <a:rPr lang="en-US" dirty="0" smtClean="0"/>
            </a:br>
            <a:r>
              <a:rPr lang="en-US" dirty="0" smtClean="0"/>
              <a:t>with many languages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Front End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HTML</a:t>
            </a:r>
          </a:p>
          <a:p>
            <a:r>
              <a:rPr lang="en-US" dirty="0" smtClean="0"/>
              <a:t>CSS</a:t>
            </a:r>
          </a:p>
          <a:p>
            <a:r>
              <a:rPr lang="en-US" dirty="0" err="1" smtClean="0"/>
              <a:t>Javascript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Objective C/Swift (</a:t>
            </a:r>
            <a:r>
              <a:rPr lang="en-US" dirty="0" err="1" smtClean="0"/>
              <a:t>iOS</a:t>
            </a:r>
            <a:r>
              <a:rPr lang="en-US" dirty="0" smtClean="0"/>
              <a:t>)</a:t>
            </a:r>
          </a:p>
          <a:p>
            <a:r>
              <a:rPr lang="en-US" dirty="0" smtClean="0"/>
              <a:t>Java (Android)</a:t>
            </a:r>
          </a:p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Back End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PHP </a:t>
            </a:r>
            <a:r>
              <a:rPr lang="en-US" i="1" dirty="0" smtClean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i="1" dirty="0" err="1" smtClean="0">
                <a:solidFill>
                  <a:schemeClr val="bg1">
                    <a:lumMod val="75000"/>
                  </a:schemeClr>
                </a:solidFill>
              </a:rPr>
              <a:t>Wordpress</a:t>
            </a:r>
            <a:r>
              <a:rPr lang="en-US" i="1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en-US" dirty="0" smtClean="0"/>
              <a:t>Python</a:t>
            </a:r>
          </a:p>
          <a:p>
            <a:r>
              <a:rPr lang="en-US" dirty="0" smtClean="0"/>
              <a:t>Ruby</a:t>
            </a:r>
          </a:p>
          <a:p>
            <a:r>
              <a:rPr lang="en-US" dirty="0" smtClean="0"/>
              <a:t>Java</a:t>
            </a:r>
          </a:p>
          <a:p>
            <a:r>
              <a:rPr lang="en-US" dirty="0" smtClean="0"/>
              <a:t>C#</a:t>
            </a:r>
          </a:p>
          <a:p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Javascript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174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(Twitter) Bootstrap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framework for developing responsive, mobile first projects on the </a:t>
            </a:r>
            <a:r>
              <a:rPr lang="en-US" dirty="0" smtClean="0"/>
              <a:t>web</a:t>
            </a:r>
          </a:p>
          <a:p>
            <a:r>
              <a:rPr lang="en-US" dirty="0" smtClean="0">
                <a:hlinkClick r:id="rId2"/>
              </a:rPr>
              <a:t>http://www.getbootstrap.com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062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</a:t>
            </a:r>
            <a:r>
              <a:rPr lang="en-US" b="1" dirty="0"/>
              <a:t>integrated development </a:t>
            </a:r>
            <a:r>
              <a:rPr lang="en-US" b="1" dirty="0" smtClean="0"/>
              <a:t>environment</a:t>
            </a:r>
            <a:r>
              <a:rPr lang="en-US" dirty="0" smtClean="0"/>
              <a:t> is </a:t>
            </a:r>
            <a:r>
              <a:rPr lang="en-US" dirty="0"/>
              <a:t>a </a:t>
            </a:r>
            <a:r>
              <a:rPr lang="en-US" dirty="0" smtClean="0"/>
              <a:t>program that you write code in (The MS Word of coding).</a:t>
            </a:r>
            <a:endParaRPr lang="en-US" dirty="0"/>
          </a:p>
          <a:p>
            <a:r>
              <a:rPr lang="en-US" dirty="0" smtClean="0"/>
              <a:t>We’re going to use </a:t>
            </a:r>
            <a:r>
              <a:rPr lang="en-US" dirty="0" smtClean="0">
                <a:hlinkClick r:id="rId2"/>
              </a:rPr>
              <a:t>Brackets.io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10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868" y="576358"/>
            <a:ext cx="6113977" cy="532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17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Retrieval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API </a:t>
            </a:r>
            <a:r>
              <a:rPr lang="en-US" dirty="0"/>
              <a:t>– Application Programming </a:t>
            </a:r>
            <a:r>
              <a:rPr lang="en-US" dirty="0" smtClean="0"/>
              <a:t>Interface</a:t>
            </a:r>
          </a:p>
          <a:p>
            <a:r>
              <a:rPr lang="en-US" dirty="0" smtClean="0"/>
              <a:t>RESTful API – Representational State Transfer</a:t>
            </a:r>
          </a:p>
          <a:p>
            <a:r>
              <a:rPr lang="en-US" dirty="0" smtClean="0"/>
              <a:t>JSON – </a:t>
            </a:r>
            <a:r>
              <a:rPr lang="en-US" dirty="0" err="1" smtClean="0"/>
              <a:t>Javascript</a:t>
            </a:r>
            <a:r>
              <a:rPr lang="en-US" dirty="0" smtClean="0"/>
              <a:t> Object Notation</a:t>
            </a:r>
          </a:p>
          <a:p>
            <a:r>
              <a:rPr lang="en-US" dirty="0"/>
              <a:t>AJAX – Asynchronous </a:t>
            </a:r>
            <a:r>
              <a:rPr lang="en-US" dirty="0" err="1"/>
              <a:t>Javascript</a:t>
            </a:r>
            <a:r>
              <a:rPr lang="en-US" dirty="0"/>
              <a:t> and </a:t>
            </a:r>
            <a:r>
              <a:rPr lang="en-US" dirty="0" smtClean="0"/>
              <a:t>XML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152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Pushing to the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hosts web pages for free</a:t>
            </a:r>
          </a:p>
          <a:p>
            <a:pPr lvl="1"/>
            <a:r>
              <a:rPr lang="en-US" dirty="0" smtClean="0"/>
              <a:t>http://[username].</a:t>
            </a:r>
            <a:r>
              <a:rPr lang="en-US" dirty="0" err="1" smtClean="0"/>
              <a:t>github.io</a:t>
            </a:r>
            <a:r>
              <a:rPr lang="en-US" dirty="0" smtClean="0"/>
              <a:t>/[</a:t>
            </a:r>
            <a:r>
              <a:rPr lang="en-US" dirty="0" err="1" smtClean="0"/>
              <a:t>repoName</a:t>
            </a:r>
            <a:r>
              <a:rPr lang="en-US" dirty="0" smtClean="0"/>
              <a:t>]</a:t>
            </a:r>
            <a:endParaRPr lang="en-US" dirty="0"/>
          </a:p>
          <a:p>
            <a:r>
              <a:rPr lang="en-US" dirty="0" err="1"/>
              <a:t>git</a:t>
            </a:r>
            <a:r>
              <a:rPr lang="en-US" dirty="0"/>
              <a:t> checkout --orphan </a:t>
            </a:r>
            <a:r>
              <a:rPr lang="en-US" dirty="0" err="1"/>
              <a:t>gh</a:t>
            </a:r>
            <a:r>
              <a:rPr lang="en-US" dirty="0"/>
              <a:t>-pages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329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Design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Database</a:t>
            </a:r>
          </a:p>
          <a:p>
            <a:pPr lvl="1"/>
            <a:r>
              <a:rPr lang="en-US" dirty="0" smtClean="0"/>
              <a:t>Restaurants</a:t>
            </a:r>
            <a:endParaRPr lang="en-US" i="1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 smtClean="0"/>
              <a:t>Webpage rendering</a:t>
            </a:r>
          </a:p>
          <a:p>
            <a:pPr lvl="1"/>
            <a:r>
              <a:rPr lang="en-US" dirty="0" smtClean="0"/>
              <a:t>Code to show webpage on client</a:t>
            </a:r>
          </a:p>
          <a:p>
            <a:r>
              <a:rPr lang="en-US" dirty="0" smtClean="0"/>
              <a:t>Web Server</a:t>
            </a:r>
          </a:p>
          <a:p>
            <a:pPr lvl="1"/>
            <a:r>
              <a:rPr lang="en-US" dirty="0" smtClean="0"/>
              <a:t>Sending data through API</a:t>
            </a:r>
          </a:p>
          <a:p>
            <a:pPr lvl="1"/>
            <a:r>
              <a:rPr lang="en-US" dirty="0" smtClean="0"/>
              <a:t>Parsing out per restaurant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388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Model </a:t>
            </a:r>
            <a:r>
              <a:rPr lang="en-US" strike="sngStrike" dirty="0" smtClean="0"/>
              <a:t>Database</a:t>
            </a:r>
            <a:endParaRPr lang="en-US" dirty="0" smtClean="0"/>
          </a:p>
          <a:p>
            <a:pPr lvl="1"/>
            <a:r>
              <a:rPr lang="en-US" dirty="0"/>
              <a:t>Food Inspection reports</a:t>
            </a:r>
            <a:endParaRPr lang="en-US" i="1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b="1" dirty="0" smtClean="0"/>
              <a:t>View </a:t>
            </a:r>
            <a:r>
              <a:rPr lang="en-US" strike="sngStrike" dirty="0" smtClean="0"/>
              <a:t>Webpage rendering</a:t>
            </a:r>
            <a:endParaRPr lang="en-US" dirty="0" smtClean="0"/>
          </a:p>
          <a:p>
            <a:pPr lvl="1"/>
            <a:r>
              <a:rPr lang="en-US" dirty="0" smtClean="0"/>
              <a:t>Code to show webpage on client</a:t>
            </a:r>
          </a:p>
          <a:p>
            <a:pPr lvl="1"/>
            <a:r>
              <a:rPr lang="en-US" dirty="0" smtClean="0"/>
              <a:t>HTML, CSS, </a:t>
            </a:r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b="1" dirty="0"/>
              <a:t>Controller </a:t>
            </a:r>
            <a:r>
              <a:rPr lang="en-US" strike="sngStrike" dirty="0" smtClean="0"/>
              <a:t>Web Server Controller</a:t>
            </a:r>
          </a:p>
          <a:p>
            <a:pPr lvl="1"/>
            <a:r>
              <a:rPr lang="en-US" dirty="0" smtClean="0"/>
              <a:t>Sending data through API</a:t>
            </a:r>
          </a:p>
          <a:p>
            <a:pPr lvl="1"/>
            <a:r>
              <a:rPr lang="en-US" dirty="0"/>
              <a:t>Parsing out per restaurant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791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MVC Frameworks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A single application that covers all three</a:t>
            </a:r>
            <a:br>
              <a:rPr lang="en-US" dirty="0" smtClean="0"/>
            </a:br>
            <a:r>
              <a:rPr lang="en-US" dirty="0" smtClean="0"/>
              <a:t>M-V-C components</a:t>
            </a:r>
          </a:p>
          <a:p>
            <a:endParaRPr lang="en-US" dirty="0"/>
          </a:p>
          <a:p>
            <a:r>
              <a:rPr lang="en-US" dirty="0" smtClean="0"/>
              <a:t>Spring, Play! Framework </a:t>
            </a:r>
            <a:r>
              <a:rPr lang="en-US" dirty="0"/>
              <a:t>(Java</a:t>
            </a:r>
            <a:r>
              <a:rPr lang="en-US" dirty="0" smtClean="0"/>
              <a:t>)</a:t>
            </a:r>
          </a:p>
          <a:p>
            <a:r>
              <a:rPr lang="en-US" dirty="0" smtClean="0"/>
              <a:t>ASP .NET (C#)</a:t>
            </a:r>
          </a:p>
          <a:p>
            <a:r>
              <a:rPr lang="en-US" dirty="0" err="1"/>
              <a:t>Django</a:t>
            </a:r>
            <a:r>
              <a:rPr lang="en-US" dirty="0"/>
              <a:t> (Python</a:t>
            </a:r>
            <a:r>
              <a:rPr lang="en-US" dirty="0" smtClean="0"/>
              <a:t>)</a:t>
            </a:r>
          </a:p>
          <a:p>
            <a:r>
              <a:rPr lang="en-US" dirty="0" smtClean="0"/>
              <a:t>Ruby On Rails (Ruby)</a:t>
            </a:r>
          </a:p>
          <a:p>
            <a:r>
              <a:rPr lang="en-US" dirty="0" err="1" smtClean="0"/>
              <a:t>Nodejs</a:t>
            </a:r>
            <a:r>
              <a:rPr lang="en-US" dirty="0" smtClean="0"/>
              <a:t> (</a:t>
            </a:r>
            <a:r>
              <a:rPr lang="en-US" dirty="0" err="1" smtClean="0"/>
              <a:t>Javascript</a:t>
            </a:r>
            <a:r>
              <a:rPr lang="en-US" dirty="0" smtClean="0"/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851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Look at code, handouts </a:t>
            </a:r>
            <a:r>
              <a:rPr lang="en-US" dirty="0"/>
              <a:t>from the repo at </a:t>
            </a:r>
            <a:r>
              <a:rPr lang="en-US" dirty="0">
                <a:hlinkClick r:id="rId2"/>
              </a:rPr>
              <a:t>https://github.com/sbeslow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Create a </a:t>
            </a:r>
            <a:r>
              <a:rPr lang="en-US" dirty="0" err="1" smtClean="0"/>
              <a:t>GitHub</a:t>
            </a:r>
            <a:r>
              <a:rPr lang="en-US" dirty="0" smtClean="0"/>
              <a:t> account</a:t>
            </a:r>
          </a:p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r>
              <a:rPr lang="en-US" dirty="0" smtClean="0"/>
              <a:t> or the </a:t>
            </a:r>
            <a:r>
              <a:rPr lang="en-US" dirty="0" err="1" smtClean="0"/>
              <a:t>GitHub</a:t>
            </a:r>
            <a:r>
              <a:rPr lang="en-US" dirty="0" smtClean="0"/>
              <a:t> app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windows.github.com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mac.github.com</a:t>
            </a:r>
            <a:endParaRPr lang="en-US" dirty="0" smtClean="0"/>
          </a:p>
          <a:p>
            <a:r>
              <a:rPr lang="en-US" dirty="0" smtClean="0"/>
              <a:t>Clone the repo on your machine and play around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982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500" b="1" dirty="0" smtClean="0"/>
              <a:t>Scott Beslow</a:t>
            </a:r>
          </a:p>
          <a:p>
            <a:pPr marL="0" indent="0" algn="ctr">
              <a:buNone/>
            </a:pPr>
            <a:endParaRPr lang="en-US" sz="4500" b="1" dirty="0" smtClean="0"/>
          </a:p>
          <a:p>
            <a:pPr marL="0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Email</a:t>
            </a:r>
            <a:r>
              <a:rPr lang="en-US" dirty="0" smtClean="0"/>
              <a:t>: scott.beslow@gmail.com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LinkedIn</a:t>
            </a:r>
            <a:r>
              <a:rPr lang="en-US" dirty="0" smtClean="0"/>
              <a:t>: </a:t>
            </a:r>
            <a:r>
              <a:rPr lang="en-US" dirty="0" err="1" smtClean="0"/>
              <a:t>linkedin.com</a:t>
            </a:r>
            <a:r>
              <a:rPr lang="en-US" dirty="0" smtClean="0"/>
              <a:t>/in/</a:t>
            </a:r>
            <a:r>
              <a:rPr lang="en-US" dirty="0" err="1" smtClean="0"/>
              <a:t>scottbeslow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Twitter</a:t>
            </a:r>
            <a:r>
              <a:rPr lang="en-US" dirty="0" smtClean="0"/>
              <a:t>: @</a:t>
            </a:r>
            <a:r>
              <a:rPr lang="en-US" dirty="0" err="1" smtClean="0"/>
              <a:t>sbeslow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err="1" smtClean="0">
                <a:solidFill>
                  <a:srgbClr val="FF0000"/>
                </a:solidFill>
              </a:rPr>
              <a:t>GitHub</a:t>
            </a:r>
            <a:r>
              <a:rPr lang="en-US" dirty="0" smtClean="0"/>
              <a:t>: </a:t>
            </a:r>
            <a:r>
              <a:rPr lang="en-US" dirty="0" err="1" smtClean="0"/>
              <a:t>sbeslow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</a:t>
            </a:fld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643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Potential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it look nice</a:t>
            </a:r>
          </a:p>
          <a:p>
            <a:r>
              <a:rPr lang="en-US" dirty="0" smtClean="0"/>
              <a:t>Include search by address</a:t>
            </a:r>
          </a:p>
          <a:p>
            <a:r>
              <a:rPr lang="en-US" dirty="0" smtClean="0"/>
              <a:t>Show a map (HINT: use </a:t>
            </a:r>
            <a:r>
              <a:rPr lang="en-US" dirty="0" err="1" smtClean="0"/>
              <a:t>Javascript</a:t>
            </a:r>
            <a:r>
              <a:rPr lang="en-US" dirty="0" smtClean="0"/>
              <a:t> library)</a:t>
            </a:r>
          </a:p>
          <a:p>
            <a:r>
              <a:rPr lang="en-US" dirty="0" smtClean="0"/>
              <a:t>Display data from other projects from the Open Data Portal</a:t>
            </a:r>
          </a:p>
          <a:p>
            <a:pPr lvl="1"/>
            <a:r>
              <a:rPr lang="en-US" dirty="0" smtClean="0"/>
              <a:t>Or look around for other APIs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216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Places to Learn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spcBef>
                <a:spcPts val="1000"/>
              </a:spcBef>
              <a:buSzPct val="69000"/>
              <a:buFont typeface="Arial" charset="0"/>
              <a:buChar char="•"/>
            </a:pPr>
            <a:r>
              <a:rPr lang="en-US" dirty="0">
                <a:latin typeface="News706 BT" charset="0"/>
                <a:ea typeface="ＭＳ Ｐゴシック" charset="0"/>
                <a:cs typeface="ＭＳ Ｐゴシック" charset="0"/>
                <a:sym typeface="News706 BT" charset="0"/>
                <a:hlinkClick r:id="rId2"/>
              </a:rPr>
              <a:t>W3 Schools</a:t>
            </a:r>
            <a:endParaRPr lang="en-US" dirty="0">
              <a:latin typeface="News706 BT" charset="0"/>
              <a:ea typeface="ＭＳ Ｐゴシック" charset="0"/>
              <a:cs typeface="ＭＳ Ｐゴシック" charset="0"/>
              <a:sym typeface="News706 BT" charset="0"/>
              <a:hlinkClick r:id="rId3"/>
            </a:endParaRPr>
          </a:p>
          <a:p>
            <a:pPr marL="457200" indent="-457200">
              <a:spcBef>
                <a:spcPts val="1000"/>
              </a:spcBef>
              <a:buSzPct val="69000"/>
              <a:buFont typeface="Arial" charset="0"/>
              <a:buChar char="•"/>
            </a:pPr>
            <a:r>
              <a:rPr lang="en-US" dirty="0">
                <a:latin typeface="News706 BT" charset="0"/>
                <a:ea typeface="ＭＳ Ｐゴシック" charset="0"/>
                <a:cs typeface="ＭＳ Ｐゴシック" charset="0"/>
                <a:sym typeface="News706 BT" charset="0"/>
                <a:hlinkClick r:id="rId3"/>
              </a:rPr>
              <a:t>Codecademy</a:t>
            </a:r>
            <a:endParaRPr lang="en-US" dirty="0"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  <a:p>
            <a:pPr marL="457200" indent="-457200">
              <a:spcBef>
                <a:spcPts val="1000"/>
              </a:spcBef>
              <a:buSzPct val="69000"/>
              <a:buFont typeface="Arial" charset="0"/>
              <a:buChar char="•"/>
            </a:pPr>
            <a:r>
              <a:rPr lang="en-US" dirty="0">
                <a:latin typeface="News706 BT" charset="0"/>
                <a:ea typeface="ＭＳ Ｐゴシック" charset="0"/>
                <a:cs typeface="ＭＳ Ｐゴシック" charset="0"/>
                <a:sym typeface="News706 BT" charset="0"/>
                <a:hlinkClick r:id="rId4" action="ppaction://hlinkfile"/>
              </a:rPr>
              <a:t>StackOverflow</a:t>
            </a:r>
            <a:endParaRPr lang="en-US" dirty="0"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  <a:p>
            <a:pPr marL="457200" indent="-457200">
              <a:spcBef>
                <a:spcPts val="1000"/>
              </a:spcBef>
              <a:buSzPct val="69000"/>
              <a:buFont typeface="Arial" charset="0"/>
              <a:buChar char="•"/>
            </a:pPr>
            <a:r>
              <a:rPr lang="en-US" dirty="0">
                <a:latin typeface="News706 BT" charset="0"/>
                <a:ea typeface="ＭＳ Ｐゴシック" charset="0"/>
                <a:cs typeface="ＭＳ Ｐゴシック" charset="0"/>
                <a:sym typeface="News706 BT" charset="0"/>
                <a:hlinkClick r:id="rId5"/>
              </a:rPr>
              <a:t>CodePen</a:t>
            </a:r>
            <a:endParaRPr lang="en-US" dirty="0"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  <a:p>
            <a:pPr marL="457200" indent="-457200">
              <a:spcBef>
                <a:spcPts val="1000"/>
              </a:spcBef>
              <a:buSzPct val="69000"/>
              <a:buFont typeface="Arial" charset="0"/>
              <a:buChar char="•"/>
            </a:pPr>
            <a:r>
              <a:rPr lang="en-US" dirty="0">
                <a:latin typeface="News706 BT" charset="0"/>
                <a:ea typeface="ＭＳ Ｐゴシック" charset="0"/>
                <a:cs typeface="ＭＳ Ｐゴシック" charset="0"/>
                <a:sym typeface="News706 BT" charset="0"/>
                <a:hlinkClick r:id="rId6" action="ppaction://hlinkfile"/>
              </a:rPr>
              <a:t>Dash (General Assembly)</a:t>
            </a:r>
            <a:endParaRPr lang="en-US" dirty="0"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32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Web Development Courses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defTabSz="455398">
              <a:lnSpc>
                <a:spcPct val="110000"/>
              </a:lnSpc>
              <a:spcBef>
                <a:spcPts val="281"/>
              </a:spcBef>
              <a:defRPr sz="1800">
                <a:uFillTx/>
              </a:defRPr>
            </a:pPr>
            <a:r>
              <a:rPr lang="en-US" sz="2039" dirty="0">
                <a:uFill>
                  <a:solidFill/>
                </a:uFill>
                <a:ea typeface="News706BT-RomanC"/>
                <a:cs typeface="News706BT-RomanC"/>
                <a:sym typeface="News706BT-RomanC"/>
              </a:rPr>
              <a:t>Web Development Full-Time Immersive</a:t>
            </a:r>
          </a:p>
          <a:p>
            <a:pPr lvl="1" defTabSz="455398">
              <a:lnSpc>
                <a:spcPct val="110000"/>
              </a:lnSpc>
              <a:spcBef>
                <a:spcPts val="281"/>
              </a:spcBef>
              <a:defRPr sz="1800">
                <a:uFillTx/>
              </a:defRPr>
            </a:pPr>
            <a:r>
              <a:rPr lang="en-US" sz="2039" dirty="0">
                <a:uFill>
                  <a:solidFill/>
                </a:uFill>
                <a:ea typeface="News706BT-RomanC"/>
                <a:cs typeface="News706BT-RomanC"/>
                <a:sym typeface="News706BT-RomanC"/>
              </a:rPr>
              <a:t>- Monday-Friday, 9am-5pm, beginning February 16th. Designed for people interested in changing careers into becoming web developers. In this course, students will learn front-end and back-end coding skills, and we provide rigorous career support. Over 90% of grads from this program get employed in web development within 3 months of graduating.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1/5/2015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6943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Web Development Courses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defTabSz="455398">
              <a:lnSpc>
                <a:spcPct val="110000"/>
              </a:lnSpc>
              <a:spcBef>
                <a:spcPts val="281"/>
              </a:spcBef>
              <a:defRPr sz="1800">
                <a:uFillTx/>
              </a:defRPr>
            </a:pPr>
            <a:r>
              <a:rPr lang="en-US" sz="2039" dirty="0">
                <a:uFill>
                  <a:solidFill/>
                </a:uFill>
                <a:ea typeface="News706BT-RomanC"/>
                <a:cs typeface="News706BT-RomanC"/>
                <a:sym typeface="News706BT-RomanC"/>
              </a:rPr>
              <a:t>Front-End Web Development Part-Time Course</a:t>
            </a:r>
          </a:p>
          <a:p>
            <a:pPr lvl="1" defTabSz="455398">
              <a:lnSpc>
                <a:spcPct val="110000"/>
              </a:lnSpc>
              <a:spcBef>
                <a:spcPts val="281"/>
              </a:spcBef>
              <a:defRPr sz="1800">
                <a:uFillTx/>
              </a:defRPr>
            </a:pPr>
            <a:r>
              <a:rPr lang="en-US" sz="2039" dirty="0">
                <a:uFill>
                  <a:solidFill/>
                </a:uFill>
                <a:ea typeface="News706BT-RomanC"/>
                <a:cs typeface="News706BT-RomanC"/>
                <a:sym typeface="News706BT-RomanC"/>
              </a:rPr>
              <a:t>- Tuesdays &amp; Thursdays, 6-9pm, beginning February 18th. In this 10-week course, students learn how to build beautiful, interactive websites using HTML, CSS and JavaScript.</a:t>
            </a:r>
          </a:p>
          <a:p>
            <a:pPr lvl="1" defTabSz="455398">
              <a:lnSpc>
                <a:spcPct val="110000"/>
              </a:lnSpc>
              <a:spcBef>
                <a:spcPts val="281"/>
              </a:spcBef>
              <a:defRPr sz="1800">
                <a:uFillTx/>
              </a:defRPr>
            </a:pPr>
            <a:endParaRPr lang="en-US" sz="2039" dirty="0">
              <a:uFill>
                <a:solidFill/>
              </a:uFill>
              <a:ea typeface="News706BT-RomanC"/>
              <a:cs typeface="News706BT-RomanC"/>
              <a:sym typeface="News706BT-RomanC"/>
            </a:endParaRPr>
          </a:p>
          <a:p>
            <a:pPr lvl="1" defTabSz="455398">
              <a:lnSpc>
                <a:spcPct val="110000"/>
              </a:lnSpc>
              <a:spcBef>
                <a:spcPts val="281"/>
              </a:spcBef>
              <a:defRPr sz="1800">
                <a:uFillTx/>
              </a:defRPr>
            </a:pPr>
            <a:r>
              <a:rPr lang="en-US" sz="2039" dirty="0">
                <a:uFill>
                  <a:solidFill/>
                </a:uFill>
                <a:ea typeface="News706BT-RomanC"/>
                <a:cs typeface="News706BT-RomanC"/>
                <a:sym typeface="News706BT-RomanC"/>
              </a:rPr>
              <a:t>If interested and want more information, please email </a:t>
            </a:r>
            <a:r>
              <a:rPr lang="en-US" sz="2039" u="sng" dirty="0">
                <a:uFill>
                  <a:solidFill>
                    <a:srgbClr val="0000FF"/>
                  </a:solidFill>
                </a:uFill>
                <a:ea typeface="News706BT-RomanC"/>
                <a:cs typeface="News706BT-RomanC"/>
                <a:sym typeface="News706BT-RomanC"/>
                <a:hlinkClick r:id="rId2"/>
              </a:rPr>
              <a:t>christa@generalassemb.ly</a:t>
            </a:r>
            <a:endParaRPr lang="en-US" sz="2039" dirty="0">
              <a:uFill>
                <a:solidFill/>
              </a:uFill>
              <a:ea typeface="News706BT-RomanC"/>
              <a:cs typeface="News706BT-RomanC"/>
              <a:sym typeface="News706BT-RomanC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1/5/2015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921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432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Break It 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ABC’s of web programming</a:t>
            </a:r>
          </a:p>
          <a:p>
            <a:r>
              <a:rPr lang="en-US" dirty="0" smtClean="0"/>
              <a:t>Conceptual, not practical</a:t>
            </a:r>
          </a:p>
          <a:p>
            <a:r>
              <a:rPr lang="en-US" dirty="0" smtClean="0"/>
              <a:t>We’re going to build a website together</a:t>
            </a:r>
          </a:p>
          <a:p>
            <a:pPr lvl="1"/>
            <a:r>
              <a:rPr lang="en-US" dirty="0" smtClean="0"/>
              <a:t>Demo, not workshop</a:t>
            </a:r>
          </a:p>
          <a:p>
            <a:r>
              <a:rPr lang="en-US" dirty="0" smtClean="0"/>
              <a:t>Stop me and ask questions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3</a:t>
            </a:fld>
            <a:endParaRPr lang="en-US"/>
          </a:p>
        </p:txBody>
      </p:sp>
      <p:pic>
        <p:nvPicPr>
          <p:cNvPr id="1030" name="Picture 6" descr="http://www.animated-gifs.eu/leisure-dance-hiphop/0029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1450" y="3349624"/>
            <a:ext cx="2743200" cy="337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5723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By the end of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 your dorky coworkers</a:t>
            </a:r>
          </a:p>
          <a:p>
            <a:r>
              <a:rPr lang="en-US" dirty="0" smtClean="0"/>
              <a:t>Have a better idea if coding is something you’d like to pursue further and how</a:t>
            </a:r>
          </a:p>
          <a:p>
            <a:r>
              <a:rPr lang="en-US" dirty="0" smtClean="0"/>
              <a:t>Have the tools to play with our demo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06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– Build software together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600" u="sng" dirty="0" smtClean="0">
                <a:hlinkClick r:id="rId3"/>
              </a:rPr>
              <a:t>http</a:t>
            </a:r>
            <a:r>
              <a:rPr lang="en-US" sz="2600" u="sng" dirty="0">
                <a:hlinkClick r:id="rId3"/>
              </a:rPr>
              <a:t>://</a:t>
            </a:r>
            <a:r>
              <a:rPr lang="en-US" sz="2600" u="sng" dirty="0" smtClean="0">
                <a:hlinkClick r:id="rId3"/>
              </a:rPr>
              <a:t>www.github.com</a:t>
            </a:r>
            <a:endParaRPr lang="en-US" sz="2600" dirty="0"/>
          </a:p>
          <a:p>
            <a:r>
              <a:rPr lang="en-US" sz="2600" dirty="0" smtClean="0"/>
              <a:t>A place to store and share the code</a:t>
            </a:r>
          </a:p>
          <a:p>
            <a:pPr lvl="1"/>
            <a:r>
              <a:rPr lang="en-US" sz="2200" dirty="0" smtClean="0"/>
              <a:t>Open-source: Freely available</a:t>
            </a:r>
          </a:p>
          <a:p>
            <a:r>
              <a:rPr lang="en-US" sz="2600" dirty="0" smtClean="0"/>
              <a:t>Graphic interface for </a:t>
            </a:r>
            <a:r>
              <a:rPr lang="en-US" sz="2600" dirty="0" err="1" smtClean="0"/>
              <a:t>git</a:t>
            </a:r>
            <a:endParaRPr lang="en-US" sz="2600" dirty="0" smtClean="0"/>
          </a:p>
          <a:p>
            <a:pPr lvl="1"/>
            <a:r>
              <a:rPr lang="en-US" sz="2600" dirty="0" smtClean="0"/>
              <a:t>Track code changes over time and by developer</a:t>
            </a:r>
          </a:p>
          <a:p>
            <a:r>
              <a:rPr lang="en-US" sz="2600" dirty="0" err="1" smtClean="0"/>
              <a:t>BitBucket</a:t>
            </a:r>
            <a:r>
              <a:rPr lang="en-US" sz="2600" dirty="0" smtClean="0"/>
              <a:t> (five free private repos)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44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What happens (behind the scenes), when we visit Amazon?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562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24" y="1255236"/>
            <a:ext cx="7651672" cy="510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476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organized collection of data</a:t>
            </a:r>
          </a:p>
          <a:p>
            <a:pPr lvl="1"/>
            <a:r>
              <a:rPr lang="en-US" dirty="0" smtClean="0"/>
              <a:t>We want to search through large amounts of data (you might even say big data) in a short period of time</a:t>
            </a:r>
          </a:p>
          <a:p>
            <a:pPr lvl="1"/>
            <a:r>
              <a:rPr lang="en-US" dirty="0" smtClean="0"/>
              <a:t>How we want to access data determines how we want to store data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8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228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Databases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0433309"/>
              </p:ext>
            </p:extLst>
          </p:nvPr>
        </p:nvGraphicFramePr>
        <p:xfrm>
          <a:off x="457200" y="1600200"/>
          <a:ext cx="8229600" cy="22250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47643"/>
                <a:gridCol w="618195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 Case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MySQL/</a:t>
                      </a:r>
                      <a:r>
                        <a:rPr lang="en-US" dirty="0" err="1" smtClean="0"/>
                        <a:t>Postgress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Flexible,</a:t>
                      </a:r>
                      <a:r>
                        <a:rPr lang="en-US" baseline="0" dirty="0" smtClean="0"/>
                        <a:t> easy, popular for set datasets.  Think data tables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MongoDb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Unstructured data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Neo4j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Graph</a:t>
                      </a:r>
                      <a:r>
                        <a:rPr lang="en-US" baseline="0" dirty="0" smtClean="0"/>
                        <a:t> database – focuses on the relationships between data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CouchDb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Can work with frequent</a:t>
                      </a:r>
                      <a:r>
                        <a:rPr lang="en-US" baseline="0" dirty="0" smtClean="0"/>
                        <a:t> network unavailability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HBase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Huge datasets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6563F-FB8E-C742-B053-AFC0580CC659}" type="slidenum">
              <a:rPr lang="en-US" smtClean="0"/>
              <a:t>9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1/5/2015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370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18785</TotalTime>
  <Words>904</Words>
  <Application>Microsoft Macintosh PowerPoint</Application>
  <PresentationFormat>On-screen Show (4:3)</PresentationFormat>
  <Paragraphs>188</Paragraphs>
  <Slides>24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Web Development    Let’s Break It Down</vt:lpstr>
      <vt:lpstr>PowerPoint Presentation</vt:lpstr>
      <vt:lpstr>Let’s Break It Down</vt:lpstr>
      <vt:lpstr>By the end of this class</vt:lpstr>
      <vt:lpstr>GitHub – Build software together</vt:lpstr>
      <vt:lpstr>What happens (behind the scenes), when we visit Amazon?</vt:lpstr>
      <vt:lpstr>PowerPoint Presentation</vt:lpstr>
      <vt:lpstr>Databases</vt:lpstr>
      <vt:lpstr>Comparing Databases</vt:lpstr>
      <vt:lpstr>Solving the same problem with many languages</vt:lpstr>
      <vt:lpstr>(Twitter) Bootstrap</vt:lpstr>
      <vt:lpstr>IDE</vt:lpstr>
      <vt:lpstr>PowerPoint Presentation</vt:lpstr>
      <vt:lpstr>Data Retrieval</vt:lpstr>
      <vt:lpstr>Pushing to the web</vt:lpstr>
      <vt:lpstr>Our Design Pattern</vt:lpstr>
      <vt:lpstr>MVC Framework</vt:lpstr>
      <vt:lpstr>Common MVC Frameworks</vt:lpstr>
      <vt:lpstr>Next Steps</vt:lpstr>
      <vt:lpstr>Potential Projects</vt:lpstr>
      <vt:lpstr>Other Places to Learn</vt:lpstr>
      <vt:lpstr>Upcoming Web Development Courses</vt:lpstr>
      <vt:lpstr>Upcoming Web Development Courses</vt:lpstr>
      <vt:lpstr>Questions?</vt:lpstr>
    </vt:vector>
  </TitlesOfParts>
  <Company>Orange Wall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Beslow</dc:creator>
  <cp:lastModifiedBy>Scott Beslow</cp:lastModifiedBy>
  <cp:revision>141</cp:revision>
  <dcterms:created xsi:type="dcterms:W3CDTF">2014-11-26T23:23:44Z</dcterms:created>
  <dcterms:modified xsi:type="dcterms:W3CDTF">2016-01-06T02:16:02Z</dcterms:modified>
</cp:coreProperties>
</file>

<file path=docProps/thumbnail.jpeg>
</file>